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433" r:id="rId3"/>
    <p:sldId id="430" r:id="rId4"/>
    <p:sldId id="437" r:id="rId5"/>
    <p:sldId id="432" r:id="rId6"/>
    <p:sldId id="438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259" autoAdjust="0"/>
    <p:restoredTop sz="92298" autoAdjust="0"/>
  </p:normalViewPr>
  <p:slideViewPr>
    <p:cSldViewPr snapToGrid="0">
      <p:cViewPr>
        <p:scale>
          <a:sx n="70" d="100"/>
          <a:sy n="70" d="100"/>
        </p:scale>
        <p:origin x="-2318" y="-25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6C34F3-4E32-4473-9BB8-4D61D80474F8}" type="datetimeFigureOut">
              <a:rPr lang="nl-NL"/>
              <a:pPr>
                <a:defRPr/>
              </a:pPr>
              <a:t>1-7-2015</a:t>
            </a:fld>
            <a:endParaRPr lang="es-E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3FB661-D8C0-45AE-8CCE-6C810CC936D0}" type="slidenum">
              <a:rPr lang="nl-NL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07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CB4972-41B6-4A14-AAA6-9C66D2AD92B4}" type="datetimeFigureOut">
              <a:rPr lang="en-GB"/>
              <a:pPr>
                <a:defRPr/>
              </a:pPr>
              <a:t>01/07/2015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1F3CB1-D075-420F-AB80-C315EF4EF379}" type="slidenum">
              <a:rPr lang="en-GB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3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F3CB1-D075-420F-AB80-C315EF4EF379}" type="slidenum">
              <a:rPr lang="en-GB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39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Crédito: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Montellano.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Nota: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VNF</a:t>
            </a:r>
            <a:r>
              <a:rPr dirty="0" smtClean="0"/>
              <a:t> = vegetación no fotosintética.</a:t>
            </a:r>
          </a:p>
          <a:p>
            <a:pPr marL="171450" indent="-171450">
              <a:buFontTx/>
              <a:buChar char="-"/>
            </a:pPr>
            <a:endParaRPr lang="es-ES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10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3789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Crédito: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Montellano.</a:t>
            </a:r>
            <a:endParaRPr lang="es-ES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11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4694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Crédito: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Montellano.</a:t>
            </a:r>
            <a:endParaRPr lang="es-ES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12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9656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13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7823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</a:rPr>
              <a:t>Fuentes generales: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Asner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, 2009;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Souza, Roberts y Cochrane, 2005. </a:t>
            </a:r>
          </a:p>
          <a:p>
            <a:pPr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474EFF-133A-47FD-89F6-CD77EB8FCC68}" type="slidenum">
              <a:rPr lang="en-GB" smtClean="0"/>
              <a:pPr/>
              <a:t>2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549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s-ES" noProof="0" dirty="0" smtClean="0"/>
              <a:t>Fuentes: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noProof="0" dirty="0" smtClean="0">
                <a:solidFill>
                  <a:schemeClr val="tx1"/>
                </a:solidFill>
                <a:effectLst/>
                <a:latin typeface="+mn-lt"/>
              </a:rPr>
              <a:t>Dirección General de Ordenamiento Territorial, Ministerio del Ambiente, Perú, informes y mapas, http://geoservidor.minam.gob.pe/geoservidor/deforestacion.aspx;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baseline="0" noProof="0" dirty="0" smtClean="0">
                <a:solidFill>
                  <a:schemeClr val="tx1"/>
                </a:solidFill>
                <a:effectLst/>
                <a:latin typeface="+mn-lt"/>
              </a:rPr>
              <a:t>Cobertura de medios de Mongabay.com (Butler, 2013).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s-ES" dirty="0" smtClean="0"/>
          </a:p>
          <a:p>
            <a:pPr marL="0" indent="0">
              <a:buFontTx/>
              <a:buNone/>
            </a:pPr>
            <a:endParaRPr lang="es-E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40BD6-1CCE-4424-B9E2-9CA0919B506A}" type="slidenum">
              <a:rPr lang="en-GB" smtClean="0"/>
              <a:pPr/>
              <a:t>3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5118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Fuente:</a:t>
            </a:r>
          </a:p>
          <a:p>
            <a:pPr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latin typeface="+mn-lt"/>
              </a:rPr>
              <a:t>Ministerio del Ambiente del Perú, 2011. Consulte las páginas 122 y 123, “La pérdida de los bosques en el Perú”.</a:t>
            </a:r>
            <a:endParaRPr lang="es-ES" noProof="0" dirty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6B4F67-EB02-4DE3-9FBF-342FD37BE77F}" type="slidenum">
              <a:rPr lang="en-GB" smtClean="0"/>
              <a:pPr/>
              <a:t>4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9029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dirty="0" smtClean="0"/>
              <a:t>Fuentes:</a:t>
            </a:r>
          </a:p>
          <a:p>
            <a:pPr marL="0" indent="0">
              <a:buFontTx/>
              <a:buNone/>
            </a:pPr>
            <a:r>
              <a:rPr dirty="0" smtClean="0"/>
              <a:t>Montellano y Armijo</a:t>
            </a:r>
            <a:r>
              <a:rPr lang="fr-FR" dirty="0" smtClean="0"/>
              <a:t>,</a:t>
            </a:r>
            <a:r>
              <a:rPr dirty="0" smtClean="0"/>
              <a:t> 2011;</a:t>
            </a:r>
          </a:p>
          <a:p>
            <a:pPr marL="0" indent="0">
              <a:buFontTx/>
              <a:buNone/>
            </a:pPr>
            <a:r>
              <a:rPr dirty="0" smtClean="0"/>
              <a:t>REDD Desk, </a:t>
            </a:r>
            <a:r>
              <a:rPr lang="fr-FR" dirty="0" smtClean="0"/>
              <a:t>s</a:t>
            </a:r>
            <a:r>
              <a:rPr dirty="0" smtClean="0"/>
              <a:t>.</a:t>
            </a:r>
            <a:r>
              <a:rPr lang="fr-FR" dirty="0" smtClean="0"/>
              <a:t> f</a:t>
            </a:r>
            <a:r>
              <a:rPr dirty="0" smtClean="0"/>
              <a:t>.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F2B10-5696-4ACB-9352-3CCA8008BB3A}" type="slidenum">
              <a:rPr lang="en-GB" smtClean="0"/>
              <a:pPr/>
              <a:t>5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9244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1726F-161A-4B48-9FCD-C2E6FD2E2832}" type="slidenum">
              <a:rPr lang="en-GB" smtClean="0"/>
              <a:pPr/>
              <a:t>6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3634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7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0086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s-ES" noProof="0" dirty="0" smtClean="0"/>
              <a:t>Utilizando el NDFI, se detectó</a:t>
            </a:r>
            <a:r>
              <a:rPr lang="es-ES" baseline="0" noProof="0" dirty="0" smtClean="0"/>
              <a:t> con exactitud la</a:t>
            </a:r>
            <a:r>
              <a:rPr lang="es-ES" noProof="0" dirty="0" smtClean="0"/>
              <a:t> degradación de los bosques asociada a los lugares de descarga y depósito de troncos de la carretera (p. ej., plataformas).</a:t>
            </a:r>
          </a:p>
          <a:p>
            <a:pPr marL="0" indent="0">
              <a:buFontTx/>
              <a:buNone/>
            </a:pPr>
            <a:endParaRPr lang="es-ES" noProof="0" dirty="0" smtClean="0"/>
          </a:p>
          <a:p>
            <a:pPr marL="171450" indent="-171450">
              <a:buFontTx/>
              <a:buChar char="-"/>
            </a:pPr>
            <a:r>
              <a:rPr lang="es-ES" noProof="0" dirty="0" smtClean="0"/>
              <a:t>En las imágenes del NDFI no se observaron áreas de daño en el</a:t>
            </a:r>
            <a:r>
              <a:rPr lang="es-ES" baseline="0" noProof="0" dirty="0" smtClean="0"/>
              <a:t> dosel arbóreo</a:t>
            </a:r>
            <a:r>
              <a:rPr lang="es-ES" noProof="0" dirty="0" smtClean="0"/>
              <a:t> asociadas a las caídas de árboles. Esto puede deberse a la baja intensidad de extracción forestal.</a:t>
            </a:r>
          </a:p>
          <a:p>
            <a:pPr marL="0" indent="0">
              <a:buFontTx/>
              <a:buNone/>
            </a:pPr>
            <a:endParaRPr lang="es-ES" noProof="0" dirty="0" smtClean="0"/>
          </a:p>
          <a:p>
            <a:pPr marL="171450" indent="-171450">
              <a:buFontTx/>
              <a:buChar char="-"/>
            </a:pPr>
            <a:r>
              <a:rPr lang="es-ES" noProof="0" dirty="0" smtClean="0"/>
              <a:t>Este tipo de enfoque puede ser útil para hacer el seguimiento de las concesiones forestales y evaluar si la tala se realiza con prácticas de impacto reducido (es decir, áreas con</a:t>
            </a:r>
            <a:r>
              <a:rPr lang="es-ES" baseline="0" noProof="0" dirty="0" smtClean="0"/>
              <a:t> daños mínimos en el dosel arbóreo</a:t>
            </a:r>
            <a:r>
              <a:rPr lang="es-ES" noProof="0" dirty="0" smtClean="0"/>
              <a:t> y baja densidad de carreteras y lugares de descarga</a:t>
            </a:r>
            <a:r>
              <a:rPr lang="es-ES" baseline="0" noProof="0" dirty="0" smtClean="0"/>
              <a:t> y depósito </a:t>
            </a:r>
            <a:r>
              <a:rPr lang="es-ES" noProof="0" dirty="0" smtClean="0"/>
              <a:t>de troncos).</a:t>
            </a:r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F0379-C5BA-4876-936A-E56AAD4C6A5D}" type="slidenum">
              <a:rPr lang="en-GB" sz="1200"/>
              <a:pPr algn="r"/>
              <a:t>8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5380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s-ES" noProof="0" dirty="0" smtClean="0"/>
              <a:t>AME = análisis de mezcla espectral </a:t>
            </a:r>
          </a:p>
          <a:p>
            <a:pPr marL="0" indent="0">
              <a:buFontTx/>
              <a:buNone/>
            </a:pPr>
            <a:endParaRPr lang="es-ES" noProof="0" dirty="0" smtClean="0"/>
          </a:p>
          <a:p>
            <a:pPr marL="0" indent="0">
              <a:buFontTx/>
              <a:buNone/>
            </a:pPr>
            <a:r>
              <a:rPr lang="es-ES" noProof="0" dirty="0" smtClean="0"/>
              <a:t>Crédito de la imagen: </a:t>
            </a:r>
            <a:r>
              <a:rPr lang="es-ES" noProof="0" dirty="0" err="1" smtClean="0"/>
              <a:t>Montellano</a:t>
            </a:r>
            <a:r>
              <a:rPr lang="es-ES" noProof="0" dirty="0" smtClean="0"/>
              <a:t>.</a:t>
            </a:r>
            <a:endParaRPr lang="es-ES" baseline="0" noProof="0" dirty="0" smtClean="0"/>
          </a:p>
          <a:p>
            <a:pPr marL="0" indent="0">
              <a:buFontTx/>
              <a:buNone/>
            </a:pPr>
            <a:r>
              <a:rPr lang="es-ES" noProof="0" dirty="0" smtClean="0"/>
              <a:t>Fuente:</a:t>
            </a:r>
          </a:p>
          <a:p>
            <a:pPr marL="0" indent="0">
              <a:buFontTx/>
              <a:buNone/>
            </a:pPr>
            <a:r>
              <a:rPr lang="es-ES" noProof="0" dirty="0" smtClean="0"/>
              <a:t>Souza Jr. y otros (2013), </a:t>
            </a:r>
            <a:r>
              <a:rPr lang="es-ES" i="1" noProof="0" dirty="0" smtClean="0"/>
              <a:t>Ten-</a:t>
            </a:r>
            <a:r>
              <a:rPr lang="es-ES" i="1" noProof="0" dirty="0" err="1" smtClean="0"/>
              <a:t>Year</a:t>
            </a:r>
            <a:r>
              <a:rPr lang="es-ES" i="1" noProof="0" dirty="0" smtClean="0"/>
              <a:t> Landsat </a:t>
            </a:r>
            <a:r>
              <a:rPr lang="es-ES" i="1" noProof="0" dirty="0" err="1" smtClean="0"/>
              <a:t>Classification</a:t>
            </a:r>
            <a:r>
              <a:rPr lang="es-ES" i="1" noProof="0" dirty="0" smtClean="0"/>
              <a:t> of </a:t>
            </a:r>
            <a:r>
              <a:rPr lang="es-ES" i="1" noProof="0" dirty="0" err="1" smtClean="0"/>
              <a:t>Deforestation</a:t>
            </a:r>
            <a:r>
              <a:rPr lang="es-ES" i="1" noProof="0" dirty="0" smtClean="0"/>
              <a:t> and </a:t>
            </a:r>
            <a:r>
              <a:rPr lang="es-ES" i="1" noProof="0" dirty="0" err="1" smtClean="0"/>
              <a:t>Forest</a:t>
            </a:r>
            <a:r>
              <a:rPr lang="es-ES" i="1" noProof="0" dirty="0" smtClean="0"/>
              <a:t> </a:t>
            </a:r>
            <a:r>
              <a:rPr lang="es-ES" i="1" noProof="0" dirty="0" err="1" smtClean="0"/>
              <a:t>Degradation</a:t>
            </a:r>
            <a:r>
              <a:rPr lang="es-ES" i="1" noProof="0" dirty="0" smtClean="0"/>
              <a:t> in </a:t>
            </a:r>
            <a:r>
              <a:rPr lang="es-ES" i="1" noProof="0" dirty="0" err="1" smtClean="0"/>
              <a:t>the</a:t>
            </a:r>
            <a:r>
              <a:rPr lang="es-ES" i="1" noProof="0" dirty="0" smtClean="0"/>
              <a:t> </a:t>
            </a:r>
            <a:r>
              <a:rPr lang="es-ES" i="1" noProof="0" dirty="0" err="1" smtClean="0"/>
              <a:t>Brazilian</a:t>
            </a:r>
            <a:r>
              <a:rPr lang="es-ES" i="1" noProof="0" dirty="0" smtClean="0"/>
              <a:t> Amazon</a:t>
            </a:r>
            <a:r>
              <a:rPr lang="es-ES" noProof="0" dirty="0" smtClean="0"/>
              <a:t>, </a:t>
            </a:r>
            <a:r>
              <a:rPr lang="es-ES" sz="1200" b="0" i="1" kern="1200" noProof="0" dirty="0" err="1" smtClean="0">
                <a:solidFill>
                  <a:schemeClr val="tx1"/>
                </a:solidFill>
                <a:latin typeface="+mn-lt"/>
              </a:rPr>
              <a:t>Remote</a:t>
            </a:r>
            <a:r>
              <a:rPr lang="es-ES" sz="1200" b="0" i="1" kern="1200" noProof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0" i="1" kern="1200" noProof="0" dirty="0" err="1" smtClean="0">
                <a:solidFill>
                  <a:schemeClr val="tx1"/>
                </a:solidFill>
                <a:latin typeface="+mn-lt"/>
              </a:rPr>
              <a:t>Sensing</a:t>
            </a:r>
            <a:r>
              <a:rPr lang="es-ES" sz="1200" b="0" i="0" kern="1200" noProof="0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es-ES" sz="1200" b="0" i="1" kern="1200" noProof="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es-ES" sz="1200" b="0" i="0" kern="1200" noProof="0" dirty="0" smtClean="0">
                <a:solidFill>
                  <a:schemeClr val="tx1"/>
                </a:solidFill>
                <a:latin typeface="+mn-lt"/>
              </a:rPr>
              <a:t>(11): 5493v–5513. </a:t>
            </a:r>
            <a:r>
              <a:rPr lang="es-ES" sz="1200" b="0" i="0" kern="1200" noProof="0" dirty="0" err="1" smtClean="0">
                <a:solidFill>
                  <a:schemeClr val="tx1"/>
                </a:solidFill>
                <a:latin typeface="+mn-lt"/>
              </a:rPr>
              <a:t>doi</a:t>
            </a:r>
            <a:r>
              <a:rPr lang="es-ES" sz="1200" b="0" i="0" kern="1200" noProof="0" dirty="0" smtClean="0">
                <a:solidFill>
                  <a:schemeClr val="tx1"/>
                </a:solidFill>
                <a:latin typeface="+mn-lt"/>
              </a:rPr>
              <a:t>: 10.3390/rs5115493</a:t>
            </a:r>
            <a:r>
              <a:rPr lang="es-ES" sz="1200" b="0" i="0" u="none" strike="noStrike" kern="1200" noProof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FontTx/>
              <a:buNone/>
            </a:pPr>
            <a:endParaRPr lang="es-ES" baseline="0" dirty="0" smtClean="0"/>
          </a:p>
          <a:p>
            <a:pPr marL="0" indent="0">
              <a:buFontTx/>
              <a:buNone/>
            </a:pPr>
            <a:endParaRPr lang="es-ES" dirty="0" smtClean="0"/>
          </a:p>
          <a:p>
            <a:pPr marL="0" indent="0">
              <a:buFontTx/>
              <a:buNone/>
            </a:pPr>
            <a:r>
              <a:rPr lang="en-US" dirty="0" smtClean="0"/>
              <a:t>	</a:t>
            </a:r>
          </a:p>
          <a:p>
            <a:pPr marL="0" indent="0">
              <a:buFontTx/>
              <a:buChar char="-"/>
            </a:pPr>
            <a:endParaRPr lang="es-ES" baseline="0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F2B10-5696-4ACB-9352-3CCA8008BB3A}" type="slidenum">
              <a:rPr lang="en-GB" smtClean="0"/>
              <a:pPr/>
              <a:t>9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775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6518" y="5999230"/>
            <a:ext cx="8127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Módulo 2.2:</a:t>
            </a:r>
            <a:r>
              <a:rPr lang="es-ES" sz="1200" i="1" baseline="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 Seguimiento de los datos de actividad en bosques que continúan siendo bosques 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(incluida la degradación </a:t>
            </a:r>
            <a:b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forestal): Ejemplos de países</a:t>
            </a:r>
          </a:p>
          <a:p>
            <a:pPr>
              <a:lnSpc>
                <a:spcPts val="1800"/>
              </a:lnSpc>
            </a:pP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Materiales de capacitación sobre REDD+ de </a:t>
            </a:r>
            <a:r>
              <a:rPr lang="es-ES" sz="12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GOFC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-GOLD, Universidad de </a:t>
            </a:r>
            <a:r>
              <a:rPr lang="es-ES" sz="12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Wageningen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rPr>
              <a:t>, FCPF del Banco Mundial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pPr>
                <a:lnSpc>
                  <a:spcPts val="1800"/>
                </a:lnSpc>
              </a:pPr>
              <a:t>‹Nº›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6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6518" y="6011105"/>
            <a:ext cx="8127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Módulo 2.2 Datos de actividad de monitoreo para las tierras forestales que permanecen como tales </a:t>
            </a:r>
            <a:br>
              <a:rPr lang="en-GB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(incl. degradación de los bosques) </a:t>
            </a:r>
            <a:r>
              <a:rPr dirty="0"/>
              <a:t/>
            </a:r>
            <a:br>
              <a:rPr dirty="0"/>
            </a:br>
            <a:r>
              <a:rPr lang="en-GB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Materiales de capacitación del Libro de consulta de REDD+ de GOFC-GOLD, Universidad de Wageningen, FCPF del Banco Mundial</a:t>
            </a:r>
          </a:p>
        </p:txBody>
      </p:sp>
      <p:sp>
        <p:nvSpPr>
          <p:cNvPr id="15" name="Chevron 14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pPr>
                <a:lnSpc>
                  <a:spcPts val="1800"/>
                </a:lnSpc>
              </a:pPr>
              <a:t>‹Nº›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7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43011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4"/>
            <a:endParaRPr lang="en-GB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1441" y="5999230"/>
            <a:ext cx="82124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Módulo 2.2 Datos de actividad de monitoreo para las tierras forestales que permanecen como tales </a:t>
            </a:r>
            <a:br>
              <a:rPr lang="es-ES" sz="12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s-ES" sz="12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(incl. degradación de los bosques) Ejemplos de países</a:t>
            </a:r>
          </a:p>
          <a:p>
            <a:pPr>
              <a:lnSpc>
                <a:spcPts val="1800"/>
              </a:lnSpc>
            </a:pP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Materiales de capacitación del Libro de consulta de REDD+ de </a:t>
            </a:r>
            <a:r>
              <a:rPr lang="es-ES" sz="12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GOFC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-GOLD, Universidad de </a:t>
            </a:r>
            <a:r>
              <a:rPr lang="es-ES" sz="12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Wageningen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FCPF del Banco Mundial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pPr>
                <a:lnSpc>
                  <a:spcPts val="1800"/>
                </a:lnSpc>
              </a:pPr>
              <a:t>‹Nº›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4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i.org/resources/maps/cameroon-forest-land-allocation-20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t.inpe.br/degr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zon.org.br/categorias/transparencia-manejo-florestal/?lang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aslite.carnegiescience.edu/en/success-stories/peru-national-monitor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3039"/>
            <a:ext cx="8442796" cy="1278002"/>
          </a:xfrm>
        </p:spPr>
        <p:txBody>
          <a:bodyPr/>
          <a:lstStyle/>
          <a:p>
            <a:pPr eaLnBrk="1" hangingPunct="1">
              <a:defRPr/>
            </a:pPr>
            <a:r>
              <a:rPr lang="es-ES" sz="2000" dirty="0" smtClean="0"/>
              <a:t>Módulo 2.2: Seguimiento de los datos de actividad en bosques que continúan siendo bosques (incluida la degradación forestal)</a:t>
            </a:r>
            <a:endParaRPr lang="es-ES" sz="2000" dirty="0"/>
          </a:p>
        </p:txBody>
      </p:sp>
      <p:sp>
        <p:nvSpPr>
          <p:cNvPr id="18436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0687" y="1733033"/>
            <a:ext cx="5113337" cy="3971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s-ES" sz="1800" i="1" dirty="0" smtClean="0"/>
              <a:t>Autores del módulo:</a:t>
            </a:r>
          </a:p>
          <a:p>
            <a:pPr lvl="1" indent="-531813" eaLnBrk="1" hangingPunct="1">
              <a:lnSpc>
                <a:spcPct val="100000"/>
              </a:lnSpc>
              <a:buFont typeface="Verdana" pitchFamily="34" charset="0"/>
              <a:buNone/>
            </a:pPr>
            <a:r>
              <a:rPr lang="es-ES" sz="1600" dirty="0" smtClean="0"/>
              <a:t>Carlos Souza Jr., Imazon</a:t>
            </a:r>
          </a:p>
          <a:p>
            <a:pPr lvl="1" indent="-531813">
              <a:lnSpc>
                <a:spcPct val="100000"/>
              </a:lnSpc>
              <a:buNone/>
            </a:pPr>
            <a:r>
              <a:rPr lang="es-ES" sz="1600" dirty="0" smtClean="0"/>
              <a:t>Sandra Brown, </a:t>
            </a:r>
            <a:r>
              <a:rPr lang="es-ES" sz="1600" dirty="0" err="1" smtClean="0"/>
              <a:t>Winrock</a:t>
            </a:r>
            <a:r>
              <a:rPr lang="es-ES" sz="1600" dirty="0" smtClean="0"/>
              <a:t> International</a:t>
            </a:r>
          </a:p>
          <a:p>
            <a:pPr lvl="1" indent="-531813">
              <a:lnSpc>
                <a:spcPct val="100000"/>
              </a:lnSpc>
              <a:buNone/>
            </a:pPr>
            <a:r>
              <a:rPr lang="es-ES" sz="1600" dirty="0" err="1" smtClean="0"/>
              <a:t>Frédéric</a:t>
            </a:r>
            <a:r>
              <a:rPr lang="es-ES" sz="1600" dirty="0" smtClean="0"/>
              <a:t> </a:t>
            </a:r>
            <a:r>
              <a:rPr lang="es-ES" sz="1600" dirty="0" err="1" smtClean="0"/>
              <a:t>Achard</a:t>
            </a:r>
            <a:r>
              <a:rPr lang="es-ES" sz="1600" dirty="0" smtClean="0"/>
              <a:t>, Centro Común de Investigación (CCI) de la Comisión Europea (CE)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800" b="1" dirty="0" smtClean="0"/>
              <a:t>Ejemplos de países:</a:t>
            </a:r>
          </a:p>
          <a:p>
            <a:pPr marL="342900" indent="-342900" eaLnBrk="1" hangingPunct="1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s-ES" sz="1600" dirty="0" smtClean="0"/>
              <a:t>Perú</a:t>
            </a:r>
          </a:p>
          <a:p>
            <a:pPr marL="342900" indent="-342900" eaLnBrk="1" hangingPunct="1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s-ES" sz="1600" dirty="0" smtClean="0"/>
              <a:t>Camerún</a:t>
            </a:r>
          </a:p>
          <a:p>
            <a:pPr marL="342900" indent="-342900" eaLnBrk="1" hangingPunct="1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s-ES" sz="1600" dirty="0" smtClean="0"/>
              <a:t>Bolivia</a:t>
            </a:r>
          </a:p>
          <a:p>
            <a:pPr marL="342900" indent="-342900" eaLnBrk="1" hangingPunct="1">
              <a:lnSpc>
                <a:spcPct val="100000"/>
              </a:lnSpc>
              <a:buSzPct val="100000"/>
              <a:buFont typeface="+mj-lt"/>
              <a:buAutoNum type="arabicPeriod"/>
            </a:pPr>
            <a:endParaRPr lang="es-ES" sz="1600" dirty="0" smtClean="0"/>
          </a:p>
          <a:p>
            <a:pPr lvl="1" indent="-531813" eaLnBrk="1" hangingPunct="1">
              <a:lnSpc>
                <a:spcPct val="100000"/>
              </a:lnSpc>
              <a:buFont typeface="Verdana" pitchFamily="34" charset="0"/>
              <a:buNone/>
            </a:pPr>
            <a:endParaRPr lang="es-ES" sz="1600" dirty="0" smtClean="0"/>
          </a:p>
        </p:txBody>
      </p:sp>
      <p:sp>
        <p:nvSpPr>
          <p:cNvPr id="9" name="Tekstvak 5"/>
          <p:cNvSpPr txBox="1"/>
          <p:nvPr/>
        </p:nvSpPr>
        <p:spPr>
          <a:xfrm>
            <a:off x="4809954" y="4911680"/>
            <a:ext cx="4092576" cy="52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nl-NL" sz="1100" dirty="0" smtClean="0">
                <a:solidFill>
                  <a:schemeClr val="accent6"/>
                </a:solidFill>
                <a:latin typeface="Verdana" pitchFamily="34" charset="0"/>
              </a:rPr>
              <a:t>Asner y otros (2009), aplicación CLASlite para mapear la deforestación y la degradación de los bosques.</a:t>
            </a:r>
            <a:endParaRPr lang="es-ES" sz="1100" dirty="0">
              <a:solidFill>
                <a:schemeClr val="accent6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450" t="24764" r="29135" b="9968"/>
          <a:stretch>
            <a:fillRect/>
          </a:stretch>
        </p:blipFill>
        <p:spPr bwMode="auto">
          <a:xfrm>
            <a:off x="5444955" y="1940884"/>
            <a:ext cx="2771775" cy="29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34025" y="1601226"/>
            <a:ext cx="25772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400" dirty="0" smtClean="0">
                <a:solidFill>
                  <a:schemeClr val="accent6"/>
                </a:solidFill>
                <a:latin typeface="Verdana" pitchFamily="34" charset="0"/>
              </a:rPr>
              <a:t>Región de Pulcallpa en el Perú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874" y="5762625"/>
            <a:ext cx="8780585" cy="109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24" name="Picture 23" descr="GOFC-Gold Tray cover only 2010_200dpi"/>
          <p:cNvPicPr/>
          <p:nvPr/>
        </p:nvPicPr>
        <p:blipFill>
          <a:blip r:embed="rId5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11" descr="logo_WB FCP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26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7134224" y="5528836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latin typeface="Verdana" pitchFamily="34" charset="0"/>
              </a:rPr>
              <a:t>V1, mayo de 2015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Licencia de Creative Commons</a:t>
            </a:r>
            <a:endParaRPr lang="es-ES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870" y="1240474"/>
            <a:ext cx="4675606" cy="42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Fracciones del </a:t>
            </a:r>
            <a:r>
              <a:rPr lang="es-AR" dirty="0" smtClean="0"/>
              <a:t>AME</a:t>
            </a:r>
            <a:endParaRPr lang="es-E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3738424" cy="4404807"/>
          </a:xfrm>
        </p:spPr>
        <p:txBody>
          <a:bodyPr/>
          <a:lstStyle/>
          <a:p>
            <a:r>
              <a:rPr lang="es-ES" sz="1700" dirty="0" smtClean="0"/>
              <a:t>Landsat RGB (5,4,3) que no muestra evidencia de actividad de tala selectiva.</a:t>
            </a:r>
          </a:p>
          <a:p>
            <a:r>
              <a:rPr lang="es-ES" sz="1700" dirty="0" smtClean="0"/>
              <a:t>Las fracciones del AME revelaron mejor la ubicación de </a:t>
            </a:r>
            <a:r>
              <a:rPr lang="es-ES" sz="1700" b="1" dirty="0" smtClean="0"/>
              <a:t>las carreteras y los lugares de descarga y depósito de troncos </a:t>
            </a:r>
            <a:r>
              <a:rPr lang="es-ES" sz="1700" dirty="0" smtClean="0"/>
              <a:t>(suelo) y los consiguientes </a:t>
            </a:r>
            <a:r>
              <a:rPr lang="es-ES" sz="1700" b="1" dirty="0" smtClean="0"/>
              <a:t>daños en el dosel arbóreo </a:t>
            </a:r>
            <a:r>
              <a:rPr lang="es-ES" sz="1700" dirty="0" smtClean="0"/>
              <a:t>(fracción de la vegetación no fotosintética [VNF]).</a:t>
            </a:r>
            <a:endParaRPr lang="es-ES" sz="1700" dirty="0"/>
          </a:p>
        </p:txBody>
      </p:sp>
      <p:sp>
        <p:nvSpPr>
          <p:cNvPr id="5" name="Rectangle 4"/>
          <p:cNvSpPr/>
          <p:nvPr/>
        </p:nvSpPr>
        <p:spPr>
          <a:xfrm>
            <a:off x="3764477" y="5515205"/>
            <a:ext cx="581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solidFill>
                  <a:schemeClr val="accent6"/>
                </a:solidFill>
              </a:rPr>
              <a:t>Subconjunto de la imagen de Landsat obtenida en 2010</a:t>
            </a:r>
            <a:endParaRPr lang="es-AR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517" y="1484263"/>
            <a:ext cx="1497515" cy="247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Landsat 5,4,3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1042" y="1484263"/>
            <a:ext cx="1813132" cy="247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Vegetación verde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5755" y="3555809"/>
            <a:ext cx="606751" cy="247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VNF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1042" y="3555809"/>
            <a:ext cx="767958" cy="247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Suelo</a:t>
            </a:r>
            <a:endParaRPr lang="es-ES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770362"/>
          </a:xfrm>
        </p:spPr>
        <p:txBody>
          <a:bodyPr/>
          <a:lstStyle/>
          <a:p>
            <a:pPr eaLnBrk="1" hangingPunct="1">
              <a:defRPr/>
            </a:pPr>
            <a:r>
              <a:rPr lang="es-ES" sz="2200" dirty="0" smtClean="0"/>
              <a:t>Enfoque híbrido para estimar el daño en el dosel arbóreo</a:t>
            </a:r>
            <a:endParaRPr lang="es-E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6052" y="1182678"/>
            <a:ext cx="3828562" cy="4404807"/>
          </a:xfrm>
        </p:spPr>
        <p:txBody>
          <a:bodyPr/>
          <a:lstStyle/>
          <a:p>
            <a:pPr marL="0" indent="0">
              <a:buNone/>
            </a:pPr>
            <a:r>
              <a:rPr lang="es-ES" sz="1600" dirty="0" smtClean="0"/>
              <a:t>Se utilizó </a:t>
            </a:r>
            <a:r>
              <a:rPr lang="es-ES" sz="1600" b="1" dirty="0" smtClean="0"/>
              <a:t>un enfoque híbrido</a:t>
            </a:r>
            <a:r>
              <a:rPr lang="es-ES" sz="1600" dirty="0" smtClean="0"/>
              <a:t>, que combina la detección de la</a:t>
            </a:r>
          </a:p>
          <a:p>
            <a:pPr marL="91440" lvl="1" indent="-182880">
              <a:spcBef>
                <a:spcPts val="600"/>
              </a:spcBef>
            </a:pPr>
            <a:r>
              <a:rPr lang="es-ES" sz="1600" i="1" dirty="0" smtClean="0"/>
              <a:t>infraestructura de tala </a:t>
            </a:r>
            <a:r>
              <a:rPr lang="es-ES" sz="1600" dirty="0" smtClean="0"/>
              <a:t>(es decir, carreteras y lugares de descarga </a:t>
            </a:r>
            <a:br>
              <a:rPr lang="es-ES" sz="1600" dirty="0" smtClean="0"/>
            </a:br>
            <a:r>
              <a:rPr lang="es-ES" sz="1600" dirty="0" smtClean="0"/>
              <a:t>y depósito de troncos),</a:t>
            </a:r>
          </a:p>
          <a:p>
            <a:pPr marL="91440" lvl="1" indent="-182880">
              <a:spcBef>
                <a:spcPts val="600"/>
              </a:spcBef>
            </a:pPr>
            <a:r>
              <a:rPr lang="es-ES" sz="1600" dirty="0" smtClean="0"/>
              <a:t>el</a:t>
            </a:r>
            <a:r>
              <a:rPr lang="es-ES" sz="1600" i="1" dirty="0" smtClean="0"/>
              <a:t> análisis textural,</a:t>
            </a:r>
            <a:endParaRPr lang="es-ES" sz="1600" dirty="0" smtClean="0"/>
          </a:p>
          <a:p>
            <a:pPr marL="91440" lvl="1" indent="-182880">
              <a:spcBef>
                <a:spcPts val="600"/>
              </a:spcBef>
            </a:pPr>
            <a:r>
              <a:rPr lang="es-ES" sz="1600" dirty="0" smtClean="0"/>
              <a:t>el </a:t>
            </a:r>
            <a:r>
              <a:rPr lang="es-ES" sz="1600" i="1" dirty="0"/>
              <a:t>análisis espacial de búfer </a:t>
            </a:r>
            <a:r>
              <a:rPr lang="es-ES" sz="1600" dirty="0" smtClean="0"/>
              <a:t>(radio = 120 metros) y la</a:t>
            </a:r>
          </a:p>
          <a:p>
            <a:pPr marL="91440" lvl="1" indent="-182880">
              <a:spcBef>
                <a:spcPts val="600"/>
              </a:spcBef>
            </a:pPr>
            <a:r>
              <a:rPr lang="es-ES" sz="1600" i="1" dirty="0" smtClean="0"/>
              <a:t>agregación de la región del polígono </a:t>
            </a:r>
            <a:r>
              <a:rPr lang="es-ES" sz="1600" dirty="0" smtClean="0"/>
              <a:t>(500 metros)</a:t>
            </a:r>
          </a:p>
          <a:p>
            <a:pPr marL="0" lvl="1" indent="0">
              <a:buNone/>
            </a:pPr>
            <a:r>
              <a:rPr lang="es-ES" sz="1600" b="1" dirty="0" smtClean="0"/>
              <a:t>para estimar áreas de daño </a:t>
            </a:r>
            <a:br>
              <a:rPr lang="es-ES" sz="1600" b="1" dirty="0" smtClean="0"/>
            </a:br>
            <a:r>
              <a:rPr lang="es-ES" sz="1600" b="1" dirty="0" smtClean="0"/>
              <a:t>en el dosel arbóreo</a:t>
            </a:r>
            <a:endParaRPr lang="es-E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034614" y="5331623"/>
            <a:ext cx="461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  <a:latin typeface="+mj-lt"/>
              </a:rPr>
              <a:t>Combinación de la detección de cargaderos de tala y análisis espacial para estimar las áreas del daño de la copa</a:t>
            </a:r>
            <a:endParaRPr lang="es-ES" sz="1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427" y="1500591"/>
            <a:ext cx="4858799" cy="37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Análisis temporal de las imágenes del NDFI</a:t>
            </a:r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537882" y="5061446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500" dirty="0" smtClean="0">
                <a:latin typeface="+mj-lt"/>
              </a:rPr>
              <a:t>Análisis temporal de las imágenes del NDFI que muestran la detección de la degradación de los bosques y la regeneración del dosel arbóreo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500" dirty="0" smtClean="0">
                <a:latin typeface="+mj-lt"/>
              </a:rPr>
              <a:t>La detección de los efectos de la tala no dura más de un año</a:t>
            </a:r>
            <a:endParaRPr lang="es-ES" sz="15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369" y="1210149"/>
            <a:ext cx="5572654" cy="38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Conclusiones</a:t>
            </a:r>
            <a:endParaRPr lang="es-E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4640" y="1459958"/>
            <a:ext cx="8184913" cy="44048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b="1" dirty="0" smtClean="0"/>
              <a:t>El</a:t>
            </a:r>
            <a:r>
              <a:rPr lang="es-ES" dirty="0" smtClean="0"/>
              <a:t> </a:t>
            </a:r>
            <a:r>
              <a:rPr lang="es-ES" b="1" dirty="0" smtClean="0"/>
              <a:t>AME y el NDFI </a:t>
            </a:r>
            <a:r>
              <a:rPr lang="es-ES" dirty="0" smtClean="0"/>
              <a:t>fueron útiles para detectar la infraestructura de tala en las áreas de concesión </a:t>
            </a:r>
            <a:br>
              <a:rPr lang="es-ES" dirty="0" smtClean="0"/>
            </a:br>
            <a:r>
              <a:rPr lang="es-ES" dirty="0" smtClean="0"/>
              <a:t>del bosque.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dirty="0" smtClean="0"/>
              <a:t>La </a:t>
            </a:r>
            <a:r>
              <a:rPr lang="es-ES" b="1" dirty="0" smtClean="0"/>
              <a:t>serie temporal anual de las imágenes de Landsat</a:t>
            </a:r>
            <a:r>
              <a:rPr lang="es-ES" dirty="0" smtClean="0"/>
              <a:t> es necesaria para evaluar si en los lugares de concesión se llevan a cabo actividades de explotación maderera o no.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dirty="0" smtClean="0"/>
              <a:t>La introducción del </a:t>
            </a:r>
            <a:r>
              <a:rPr lang="es-ES" b="1" dirty="0" smtClean="0"/>
              <a:t>análisis textural y espacial </a:t>
            </a:r>
            <a:r>
              <a:rPr lang="es-ES" dirty="0" smtClean="0"/>
              <a:t>(búfer y agregación espacial) permite estimar las áreas de daño en el dosel arbóreo asociadas con la tala selectiva.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r>
              <a:rPr lang="es-ES" sz="2800" dirty="0" smtClean="0"/>
              <a:t>Módulos de consulta recomendados</a:t>
            </a:r>
            <a:endParaRPr lang="es-ES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s-ES" sz="2000" dirty="0" smtClean="0">
                <a:solidFill>
                  <a:schemeClr val="accent4"/>
                </a:solidFill>
              </a:rPr>
              <a:t>Módulo 2.3 </a:t>
            </a:r>
            <a:r>
              <a:rPr lang="es-ES" sz="2000" dirty="0" smtClean="0"/>
              <a:t>para consultar métodos de evaluación de factores de emisión con el fin de estimar los cambios en las reservas forestales de carbono.</a:t>
            </a:r>
          </a:p>
          <a:p>
            <a:pPr lvl="0"/>
            <a:endParaRPr lang="es-ES" sz="2000" dirty="0" smtClean="0"/>
          </a:p>
          <a:p>
            <a:pPr lvl="0"/>
            <a:r>
              <a:rPr lang="es-ES" sz="2000" dirty="0" smtClean="0">
                <a:solidFill>
                  <a:schemeClr val="accent4"/>
                </a:solidFill>
              </a:rPr>
              <a:t>Módulos 3.1 a 3.3 </a:t>
            </a:r>
            <a:r>
              <a:rPr lang="es-ES" sz="2000" dirty="0" smtClean="0"/>
              <a:t>para profundizar en los métodos de evaluación y notificación de REDD+.</a:t>
            </a:r>
          </a:p>
          <a:p>
            <a:pPr lvl="0"/>
            <a:endParaRPr lang="es-ES" sz="2000" dirty="0" smtClean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0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dirty="0" smtClean="0"/>
              <a:t>Bibliografía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7449" y="1109156"/>
            <a:ext cx="8521188" cy="46969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Asner, Gregory P., David E. Knapp, </a:t>
            </a:r>
            <a:r>
              <a:rPr lang="en-US" sz="1200" dirty="0" err="1"/>
              <a:t>Aravindh</a:t>
            </a:r>
            <a:r>
              <a:rPr lang="en-US" sz="1200" dirty="0"/>
              <a:t> </a:t>
            </a:r>
            <a:r>
              <a:rPr lang="en-US" sz="1200" dirty="0" err="1"/>
              <a:t>Balaji</a:t>
            </a:r>
            <a:r>
              <a:rPr lang="en-US" sz="1200" dirty="0"/>
              <a:t>, and </a:t>
            </a:r>
            <a:r>
              <a:rPr lang="en-US" sz="1200" dirty="0" err="1"/>
              <a:t>Guayana</a:t>
            </a:r>
            <a:r>
              <a:rPr lang="en-US" sz="1200" dirty="0"/>
              <a:t> </a:t>
            </a:r>
            <a:r>
              <a:rPr lang="en-US" sz="1200" dirty="0" err="1"/>
              <a:t>Páez</a:t>
            </a:r>
            <a:r>
              <a:rPr lang="en-US" sz="1200" dirty="0"/>
              <a:t>-Acosta. 2009. Automated mapping of tropical deforestation and forest degradation: </a:t>
            </a:r>
            <a:r>
              <a:rPr lang="en-US" sz="1200" dirty="0" err="1"/>
              <a:t>CLASlite</a:t>
            </a:r>
            <a:r>
              <a:rPr lang="en-US" sz="1200" dirty="0"/>
              <a:t>. </a:t>
            </a:r>
            <a:r>
              <a:rPr lang="en-US" sz="1200" i="1" dirty="0"/>
              <a:t>Journal of Applied Remote Sensing</a:t>
            </a:r>
            <a:r>
              <a:rPr lang="en-US" sz="1200" dirty="0"/>
              <a:t> 3: 033543.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Butler, Rhett. 2013. “Peru Opens Deforestation Data to the Public, Shows Drop in Amazon Forest Clearing.” Mongabay.com, June 13. http://news.mongabay.com/2013/0613-peru-deforestation-tracking-system.html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s-ES" sz="1200" dirty="0"/>
              <a:t>Ministerio del Ambiente de Perú. 2011. </a:t>
            </a:r>
            <a:r>
              <a:rPr lang="es-ES" sz="1200" i="1" dirty="0"/>
              <a:t>Programa Nacional de Conservación de Bosques para la Mitigación del Cambio Climático: Ministerio de Agricultura de Perú</a:t>
            </a:r>
            <a:r>
              <a:rPr lang="es-ES" sz="1200" dirty="0"/>
              <a:t>.  Lima: Dirección General Forestal y Fauna Silvestre. 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US" sz="1200" dirty="0" err="1"/>
              <a:t>Montellano</a:t>
            </a:r>
            <a:r>
              <a:rPr lang="en-US" sz="1200" dirty="0"/>
              <a:t>, A. R., and E. Armijo. 2011. “Detecting Forest Degradation Patterns in Southeast Cameroon.” </a:t>
            </a:r>
            <a:r>
              <a:rPr lang="fr-FR" sz="1200" dirty="0"/>
              <a:t>Paper </a:t>
            </a:r>
            <a:r>
              <a:rPr lang="fr-FR" sz="1200" dirty="0" err="1"/>
              <a:t>presented</a:t>
            </a:r>
            <a:r>
              <a:rPr lang="fr-FR" sz="1200" dirty="0"/>
              <a:t> at </a:t>
            </a:r>
            <a:r>
              <a:rPr lang="fr-FR" sz="1200" dirty="0" err="1"/>
              <a:t>Instituto</a:t>
            </a:r>
            <a:r>
              <a:rPr lang="fr-FR" sz="1200" dirty="0"/>
              <a:t> </a:t>
            </a:r>
            <a:r>
              <a:rPr lang="fr-FR" sz="1200" dirty="0" err="1"/>
              <a:t>Nacional</a:t>
            </a:r>
            <a:r>
              <a:rPr lang="fr-FR" sz="1200" dirty="0"/>
              <a:t> de </a:t>
            </a:r>
            <a:r>
              <a:rPr lang="fr-FR" sz="1200" dirty="0" err="1"/>
              <a:t>Pesquisas</a:t>
            </a:r>
            <a:r>
              <a:rPr lang="fr-FR" sz="1200" dirty="0"/>
              <a:t> </a:t>
            </a:r>
            <a:r>
              <a:rPr lang="fr-FR" sz="1200" dirty="0" err="1"/>
              <a:t>Espaciais</a:t>
            </a:r>
            <a:r>
              <a:rPr lang="fr-FR" sz="1200" dirty="0"/>
              <a:t>, “</a:t>
            </a:r>
            <a:r>
              <a:rPr lang="fr-FR" sz="1200" dirty="0" err="1"/>
              <a:t>Anais</a:t>
            </a:r>
            <a:r>
              <a:rPr lang="fr-FR" sz="1200" dirty="0"/>
              <a:t> XV </a:t>
            </a:r>
            <a:r>
              <a:rPr lang="fr-FR" sz="1200" dirty="0" err="1"/>
              <a:t>Simpósio</a:t>
            </a:r>
            <a:r>
              <a:rPr lang="fr-FR" sz="1200" dirty="0"/>
              <a:t> </a:t>
            </a:r>
            <a:r>
              <a:rPr lang="fr-FR" sz="1200" dirty="0" err="1"/>
              <a:t>Brasileiro</a:t>
            </a:r>
            <a:r>
              <a:rPr lang="fr-FR" sz="1200" dirty="0"/>
              <a:t> de </a:t>
            </a:r>
            <a:r>
              <a:rPr lang="fr-FR" sz="1200" dirty="0" err="1"/>
              <a:t>Sensoriamento</a:t>
            </a:r>
            <a:r>
              <a:rPr lang="fr-FR" sz="1200" dirty="0"/>
              <a:t> </a:t>
            </a:r>
            <a:r>
              <a:rPr lang="fr-FR" sz="1200" dirty="0" err="1"/>
              <a:t>Remoto</a:t>
            </a:r>
            <a:r>
              <a:rPr lang="fr-FR" sz="1200" dirty="0"/>
              <a:t>,” Curitiba, PR, Brasil, 30 de </a:t>
            </a:r>
            <a:r>
              <a:rPr lang="fr-FR" sz="1200" dirty="0" err="1"/>
              <a:t>abril</a:t>
            </a:r>
            <a:r>
              <a:rPr lang="fr-FR" sz="1200" dirty="0"/>
              <a:t> a 05 de </a:t>
            </a:r>
            <a:r>
              <a:rPr lang="fr-FR" sz="1200" dirty="0" err="1"/>
              <a:t>maio</a:t>
            </a:r>
            <a:r>
              <a:rPr lang="fr-FR" sz="1200" dirty="0"/>
              <a:t>. http://www.dsr.inpe.br/sbsr2011/files/p0558.pdf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REDD Desk, “REDD in Cameroon,” </a:t>
            </a:r>
            <a:r>
              <a:rPr lang="en-US" sz="1200" dirty="0" err="1"/>
              <a:t>n.d.</a:t>
            </a:r>
            <a:r>
              <a:rPr lang="en-US" sz="1200" dirty="0"/>
              <a:t>, http://theredddesk.org/countries/Cameroon.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214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391886"/>
            <a:ext cx="8521188" cy="5532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Souza Jr., C. M., D. Roberts, and M. A. Cochrane, M. A. 2005. “Combining Spectral and Spatial Information to Map Canopy Damages from Selective Logging and Forest Fires.” </a:t>
            </a:r>
            <a:r>
              <a:rPr lang="en-US" sz="1200" i="1" dirty="0"/>
              <a:t>Remote Sensing of Environment</a:t>
            </a:r>
            <a:r>
              <a:rPr lang="en-US" sz="1200" dirty="0"/>
              <a:t> 98: 329-343.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Souza, C.M. Jr., </a:t>
            </a:r>
            <a:r>
              <a:rPr lang="en-US" sz="1200" dirty="0" err="1"/>
              <a:t>Siqueira</a:t>
            </a:r>
            <a:r>
              <a:rPr lang="en-US" sz="1200" dirty="0"/>
              <a:t>, J., Sales, M.H., Fonseca, A.V., Ribeiro, J.G., </a:t>
            </a:r>
            <a:r>
              <a:rPr lang="en-US" sz="1200" dirty="0" err="1"/>
              <a:t>Numata</a:t>
            </a:r>
            <a:r>
              <a:rPr lang="en-US" sz="1200" dirty="0"/>
              <a:t>, I., Cochrane, M.A., Barber, C.P., Roberts, D.A. and Barlow, J., 2013. “Ten-Year Landsat Classification of Deforestation and Forest Degradation in the Brazilian Amazon.” </a:t>
            </a:r>
            <a:r>
              <a:rPr lang="en-US" sz="1200" i="1" dirty="0"/>
              <a:t>Remote Sensing</a:t>
            </a:r>
            <a:r>
              <a:rPr lang="en-US" sz="1200" dirty="0"/>
              <a:t> 5 (11): 5493–5513. </a:t>
            </a:r>
            <a:r>
              <a:rPr lang="en-US" sz="1200" dirty="0" err="1"/>
              <a:t>doi</a:t>
            </a:r>
            <a:r>
              <a:rPr lang="en-US" sz="1200" dirty="0"/>
              <a:t>: 10.3390/rs5115493. 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pt-BR" sz="1200" dirty="0"/>
              <a:t>WRI, 2009. </a:t>
            </a:r>
            <a:r>
              <a:rPr lang="pt-BR" sz="1200" dirty="0" err="1"/>
              <a:t>Cameroon</a:t>
            </a:r>
            <a:r>
              <a:rPr lang="pt-BR" sz="1200" dirty="0"/>
              <a:t> Forest Land </a:t>
            </a:r>
            <a:r>
              <a:rPr lang="pt-BR" sz="1200" dirty="0" err="1"/>
              <a:t>Allocation</a:t>
            </a:r>
            <a:r>
              <a:rPr lang="pt-BR" sz="1200" dirty="0"/>
              <a:t>. </a:t>
            </a:r>
            <a:r>
              <a:rPr lang="pt-BR" sz="1200" u="sng" dirty="0">
                <a:hlinkClick r:id="rId2"/>
              </a:rPr>
              <a:t>http://www.wri.org/resources/maps/cameroon-forest-land-allocation-2009</a:t>
            </a:r>
            <a:r>
              <a:rPr lang="pt-BR" sz="1200" dirty="0"/>
              <a:t> </a:t>
            </a:r>
            <a:endParaRPr lang="en-GB" sz="1200" dirty="0"/>
          </a:p>
          <a:p>
            <a:pPr marL="0" indent="0"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1140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592" y="4206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Introducción a ejemplos de países</a:t>
            </a:r>
            <a:endParaRPr lang="es-ES" dirty="0"/>
          </a:p>
        </p:txBody>
      </p:sp>
      <p:sp>
        <p:nvSpPr>
          <p:cNvPr id="9421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96863" y="1520825"/>
            <a:ext cx="8521700" cy="433627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ES" sz="1900" dirty="0" smtClean="0"/>
              <a:t>Los ejemplos de este módulo ilustran cómo se ha mapeado </a:t>
            </a:r>
            <a:br>
              <a:rPr lang="es-ES" sz="1900" dirty="0" smtClean="0"/>
            </a:br>
            <a:r>
              <a:rPr lang="es-ES" sz="1900" dirty="0" smtClean="0"/>
              <a:t>la degradación de los bosques en tres países: Perú, Camerún </a:t>
            </a:r>
            <a:br>
              <a:rPr lang="es-ES" sz="1900" dirty="0" smtClean="0"/>
            </a:br>
            <a:r>
              <a:rPr lang="es-ES" sz="1900" dirty="0" smtClean="0"/>
              <a:t>y Bolivia.</a:t>
            </a:r>
          </a:p>
          <a:p>
            <a:pPr eaLnBrk="1" hangingPunct="1">
              <a:lnSpc>
                <a:spcPct val="100000"/>
              </a:lnSpc>
            </a:pPr>
            <a:r>
              <a:rPr lang="es-ES" sz="1900" dirty="0" smtClean="0"/>
              <a:t>Hasta ahora, no ha habido ningún seguimiento forestal operativo de la degradación de los bosques, además del sistema oficial de Brasil (</a:t>
            </a:r>
            <a:r>
              <a:rPr lang="es-ES" sz="1900" u="sng" dirty="0" err="1" smtClean="0">
                <a:hlinkClick r:id="rId3"/>
              </a:rPr>
              <a:t>DEGRAD</a:t>
            </a:r>
            <a:r>
              <a:rPr lang="es-ES" sz="1900" dirty="0" smtClean="0"/>
              <a:t> </a:t>
            </a:r>
            <a:r>
              <a:rPr lang="es-ES" sz="1900" dirty="0" smtClean="0"/>
              <a:t>del </a:t>
            </a:r>
            <a:r>
              <a:rPr lang="es-ES" sz="1900" dirty="0" smtClean="0"/>
              <a:t>INPE) y un sistema independiente de </a:t>
            </a:r>
            <a:r>
              <a:rPr lang="es-ES" sz="1900" dirty="0" smtClean="0">
                <a:hlinkClick r:id="rId4"/>
              </a:rPr>
              <a:t>Imazon</a:t>
            </a:r>
            <a:r>
              <a:rPr lang="es-ES" sz="1900" dirty="0" smtClean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s-ES" sz="1900" dirty="0" smtClean="0"/>
              <a:t>Las aplicaciones que abarca este tutorial se basan en estudios científicos; con estos resultados, es muy probable que aumente la escala de los programas operativos de seguimiento forestal de la degradación de los bosques.</a:t>
            </a:r>
          </a:p>
          <a:p>
            <a:pPr eaLnBrk="1" hangingPunct="1">
              <a:lnSpc>
                <a:spcPct val="100000"/>
              </a:lnSpc>
            </a:pPr>
            <a:r>
              <a:rPr lang="es-ES" sz="1900" dirty="0" smtClean="0"/>
              <a:t>Los ejemplos se centran en sensores similares </a:t>
            </a:r>
            <a:r>
              <a:rPr lang="es-ES" sz="1900" dirty="0" smtClean="0"/>
              <a:t>al </a:t>
            </a:r>
            <a:r>
              <a:rPr lang="es-ES" sz="1900" dirty="0" smtClean="0"/>
              <a:t>Landsat.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93821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s-ES" sz="2600" dirty="0" smtClean="0"/>
              <a:t>1. Perú: Seguimiento de la degradación forestal con CLASlite</a:t>
            </a:r>
          </a:p>
        </p:txBody>
      </p:sp>
      <p:sp>
        <p:nvSpPr>
          <p:cNvPr id="96260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87338" y="1295175"/>
            <a:ext cx="8570912" cy="4623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dirty="0" smtClean="0"/>
              <a:t>CLASlite es un sistema automatizado creado por el Instituto Carnegie de Ciencia para: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i="1" dirty="0" smtClean="0"/>
              <a:t>calibración, preprocesamiento, corrección atmosférica, enmascaramiento de nubes, análisis Monte Carlo de mezcla espectral y clasificación de expertos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dirty="0" smtClean="0"/>
              <a:t>CLASlite es capaz de detectar la deforestación y la degradación de los bosques; se aplicó inicialmente en Brasil y se expandió con rapidez en América Latina, África, Asia y otras regiones.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dirty="0" smtClean="0"/>
              <a:t>En 2009, el Ministerio del Ambiente del Perú, a través de la </a:t>
            </a:r>
            <a:r>
              <a:rPr lang="es-ES" sz="1600" dirty="0" smtClean="0">
                <a:solidFill>
                  <a:schemeClr val="tx1"/>
                </a:solidFill>
              </a:rPr>
              <a:t>Dirección General de Ordenamiento Territorial, </a:t>
            </a:r>
            <a:r>
              <a:rPr lang="es-ES" sz="1600" dirty="0" smtClean="0"/>
              <a:t>puso en marcha un programa para fomentar la capacidad de detección remota a fin de respaldar su programa de urbanización y planificación.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dirty="0" smtClean="0"/>
              <a:t>CLASlite se utilizó extensamente para seguir de cerca la deforestación y la degradación de los bosques.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s-ES" sz="1600" dirty="0" smtClean="0"/>
              <a:t>Las estadísticas de cambio del bosque peruano se pusieron al alcance del público en general a través de este programa.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62483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/>
              <a:t>Resultados de la degradación de los bosques con CLASlite</a:t>
            </a:r>
            <a:endParaRPr lang="es-ES" sz="2000" dirty="0"/>
          </a:p>
        </p:txBody>
      </p:sp>
      <p:sp>
        <p:nvSpPr>
          <p:cNvPr id="98310" name="Rectangle 3"/>
          <p:cNvSpPr>
            <a:spLocks noChangeArrowheads="1"/>
          </p:cNvSpPr>
          <p:nvPr/>
        </p:nvSpPr>
        <p:spPr bwMode="auto">
          <a:xfrm>
            <a:off x="380998" y="4955403"/>
            <a:ext cx="85153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+mj-lt"/>
              </a:rPr>
              <a:t>Si bien las estadísticas de </a:t>
            </a:r>
            <a:r>
              <a:rPr lang="es-ES" sz="1400" i="1" dirty="0" smtClean="0">
                <a:latin typeface="+mj-lt"/>
              </a:rPr>
              <a:t>deforestación</a:t>
            </a:r>
            <a:r>
              <a:rPr lang="es-ES" sz="1400" dirty="0" smtClean="0">
                <a:latin typeface="+mj-lt"/>
              </a:rPr>
              <a:t> en el Perú se habían publicado a través de la Dirección General de Ordenamiento Territorial del Ministerio del Ambiente, los resultados de la </a:t>
            </a:r>
            <a:r>
              <a:rPr lang="es-ES" sz="1400" i="1" dirty="0" smtClean="0">
                <a:latin typeface="+mj-lt"/>
              </a:rPr>
              <a:t>degradación</a:t>
            </a:r>
            <a:r>
              <a:rPr lang="es-ES" sz="1400" dirty="0" smtClean="0">
                <a:latin typeface="+mj-lt"/>
              </a:rPr>
              <a:t> de los bosques aún se están evaluando.  </a:t>
            </a:r>
            <a:endParaRPr lang="es-ES" sz="1400" dirty="0">
              <a:latin typeface="+mj-lt"/>
            </a:endParaRPr>
          </a:p>
        </p:txBody>
      </p:sp>
      <p:sp>
        <p:nvSpPr>
          <p:cNvPr id="98311" name="Rectangle 4"/>
          <p:cNvSpPr>
            <a:spLocks noChangeArrowheads="1"/>
          </p:cNvSpPr>
          <p:nvPr/>
        </p:nvSpPr>
        <p:spPr bwMode="auto">
          <a:xfrm>
            <a:off x="447674" y="5600127"/>
            <a:ext cx="6439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>
                <a:latin typeface="+mj-lt"/>
              </a:rPr>
              <a:t>Fuente: </a:t>
            </a:r>
            <a:r>
              <a:rPr lang="en-GB" sz="1000" dirty="0" smtClean="0">
                <a:latin typeface="+mj-lt"/>
                <a:hlinkClick r:id="rId3"/>
              </a:rPr>
              <a:t>http://claslite.carnegiescience.edu/en/success-stories/peru-national-monitoring.html</a:t>
            </a:r>
            <a:r>
              <a:rPr lang="en-GB" sz="1000" dirty="0" smtClean="0">
                <a:latin typeface="+mj-lt"/>
              </a:rPr>
              <a:t>.</a:t>
            </a:r>
            <a:r>
              <a:rPr dirty="0" smtClean="0"/>
              <a:t> </a:t>
            </a:r>
            <a:endParaRPr lang="es-ES" sz="1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2233" y="1220836"/>
            <a:ext cx="2340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Deforestación en el Perú</a:t>
            </a:r>
            <a:endParaRPr lang="es-ES" sz="14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6386" name="Picture 2" descr="CLASlite map generated from satellite imagery in the Peruvian Ama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" y="1209675"/>
            <a:ext cx="4178358" cy="321468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0500" y="4495714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  <a:latin typeface="+mj-lt"/>
              </a:rPr>
              <a:t>Mapa de CLASlite generado a partir de imágenes satelitales en el Amazonas peruano</a:t>
            </a:r>
            <a:endParaRPr lang="es-ES" sz="12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6388" name="Picture 4" descr="minamsuccesstory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575" y="1685312"/>
            <a:ext cx="4168775" cy="27152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48137" y="4462762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2009-10	 </a:t>
            </a:r>
            <a:r>
              <a:rPr lang="en-US" dirty="0" smtClean="0"/>
              <a:t>	</a:t>
            </a:r>
            <a:r>
              <a:rPr dirty="0" smtClean="0"/>
              <a:t>    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2010-11</a:t>
            </a:r>
            <a:endParaRPr lang="es-ES" sz="14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188938"/>
          </a:xfrm>
        </p:spPr>
        <p:txBody>
          <a:bodyPr/>
          <a:lstStyle/>
          <a:p>
            <a:pPr marL="342900" lvl="0" indent="-342900" eaLnBrk="1" hangingPunct="1">
              <a:lnSpc>
                <a:spcPct val="100000"/>
              </a:lnSpc>
            </a:pPr>
            <a:r>
              <a:rPr lang="es-ES" sz="2800" dirty="0" smtClean="0"/>
              <a:t>2. Camerún: Seguimiento de la degradación forestal con NDFI</a:t>
            </a:r>
          </a:p>
        </p:txBody>
      </p:sp>
      <p:sp>
        <p:nvSpPr>
          <p:cNvPr id="100356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04801" y="1552593"/>
            <a:ext cx="4178300" cy="41967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ES" sz="1400" dirty="0" smtClean="0"/>
              <a:t>Ubicado en la Cuenca del Congo, Camerún cuenta con una gran área de bosques tropicales perennes.</a:t>
            </a:r>
          </a:p>
          <a:p>
            <a:pPr eaLnBrk="1" hangingPunct="1">
              <a:lnSpc>
                <a:spcPct val="100000"/>
              </a:lnSpc>
            </a:pPr>
            <a:r>
              <a:rPr lang="es-ES" sz="1400" dirty="0" smtClean="0"/>
              <a:t>La degradación de los bosques asociada a los incendios y a la tala selectiva es una de las amenazas más importantes para los bosques del país.</a:t>
            </a:r>
          </a:p>
          <a:p>
            <a:pPr eaLnBrk="1" hangingPunct="1">
              <a:lnSpc>
                <a:spcPct val="100000"/>
              </a:lnSpc>
            </a:pPr>
            <a:r>
              <a:rPr lang="es-ES" sz="1400" dirty="0" smtClean="0"/>
              <a:t>La mayor parte de las actividades de tala en Camerún se produce en las concesiones.</a:t>
            </a:r>
          </a:p>
          <a:p>
            <a:pPr eaLnBrk="1" hangingPunct="1">
              <a:lnSpc>
                <a:spcPct val="100000"/>
              </a:lnSpc>
            </a:pPr>
            <a:r>
              <a:rPr lang="es-ES" sz="1400" dirty="0" smtClean="0"/>
              <a:t>La degradación de los bosques asociada a la </a:t>
            </a:r>
            <a:r>
              <a:rPr lang="es-ES" sz="1400" b="1" dirty="0" smtClean="0"/>
              <a:t>tala selectiva </a:t>
            </a:r>
            <a:r>
              <a:rPr lang="es-ES" sz="1400" dirty="0" smtClean="0"/>
              <a:t>se ha detectado y mapeado satisfactoriamente en la región sudeste de la República de Camerún </a:t>
            </a:r>
            <a:r>
              <a:rPr lang="es-ES" sz="1400" b="1" dirty="0" smtClean="0"/>
              <a:t>utilizando el NDFI </a:t>
            </a:r>
            <a:r>
              <a:rPr lang="es-ES" sz="1400" dirty="0" smtClean="0"/>
              <a:t>(índice normalizado de diferencia de fracción).</a:t>
            </a:r>
          </a:p>
          <a:p>
            <a:pPr eaLnBrk="1" hangingPunct="1">
              <a:lnSpc>
                <a:spcPct val="100000"/>
              </a:lnSpc>
            </a:pPr>
            <a:endParaRPr lang="es-ES" sz="1600" dirty="0" smtClean="0"/>
          </a:p>
          <a:p>
            <a:pPr eaLnBrk="1" hangingPunct="1">
              <a:lnSpc>
                <a:spcPct val="100000"/>
              </a:lnSpc>
            </a:pPr>
            <a:endParaRPr lang="es-ES" sz="16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222" y="1837821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87620" y="4944998"/>
            <a:ext cx="4149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World</a:t>
            </a:r>
            <a:r>
              <a:rPr lang="es-ES" sz="1400" dirty="0" smtClean="0"/>
              <a:t> </a:t>
            </a:r>
            <a:r>
              <a:rPr lang="es-ES" sz="1400" dirty="0" err="1" smtClean="0"/>
              <a:t>Resources</a:t>
            </a:r>
            <a:r>
              <a:rPr lang="es-ES" sz="1400" dirty="0" smtClean="0"/>
              <a:t> </a:t>
            </a:r>
            <a:r>
              <a:rPr lang="es-ES" sz="1400" dirty="0" err="1" smtClean="0"/>
              <a:t>Institute</a:t>
            </a:r>
            <a:r>
              <a:rPr lang="es-ES" sz="1400" dirty="0" smtClean="0"/>
              <a:t> (2009), mapa </a:t>
            </a:r>
            <a:br>
              <a:rPr lang="es-ES" sz="1400" dirty="0" smtClean="0"/>
            </a:br>
            <a:r>
              <a:rPr lang="es-ES" sz="1400" dirty="0" smtClean="0"/>
              <a:t>de distribución de tierras forestales en Camerún.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57484"/>
            <a:ext cx="8442796" cy="923616"/>
          </a:xfrm>
        </p:spPr>
        <p:txBody>
          <a:bodyPr/>
          <a:lstStyle/>
          <a:p>
            <a:pPr eaLnBrk="1" hangingPunct="1">
              <a:lnSpc>
                <a:spcPts val="3500"/>
              </a:lnSpc>
              <a:defRPr/>
            </a:pPr>
            <a:r>
              <a:rPr lang="es-ES" dirty="0" smtClean="0"/>
              <a:t>Lugar de prueba de la degradación </a:t>
            </a:r>
            <a:br>
              <a:rPr lang="es-ES" dirty="0" smtClean="0"/>
            </a:br>
            <a:r>
              <a:rPr lang="es-ES" dirty="0" smtClean="0"/>
              <a:t>de los bosques</a:t>
            </a:r>
            <a:endParaRPr lang="es-ES" dirty="0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5303520" y="5601255"/>
            <a:ext cx="3313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Fuente: Montellano y </a:t>
            </a:r>
            <a:r>
              <a:rPr lang="en-US" sz="1200" dirty="0" smtClean="0">
                <a:latin typeface="+mj-lt"/>
              </a:rPr>
              <a:t>Armijo, </a:t>
            </a:r>
            <a:r>
              <a:rPr lang="en-US" sz="1200" dirty="0">
                <a:latin typeface="+mj-lt"/>
              </a:rPr>
              <a:t>2011. </a:t>
            </a:r>
            <a:endParaRPr lang="es-ES" sz="1200" dirty="0">
              <a:latin typeface="+mj-lt"/>
            </a:endParaRPr>
          </a:p>
        </p:txBody>
      </p:sp>
      <p:sp>
        <p:nvSpPr>
          <p:cNvPr id="102409" name="TextBox 3"/>
          <p:cNvSpPr txBox="1">
            <a:spLocks noChangeArrowheads="1"/>
          </p:cNvSpPr>
          <p:nvPr/>
        </p:nvSpPr>
        <p:spPr bwMode="auto">
          <a:xfrm>
            <a:off x="5475713" y="1359137"/>
            <a:ext cx="347721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SzPct val="140000"/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Verdana" pitchFamily="34" charset="0"/>
              </a:rPr>
              <a:t>Para 2002, 2004, 2005, 2006 2007, 2008 y 2009 </a:t>
            </a:r>
            <a:br>
              <a:rPr lang="es-ES" sz="1400" dirty="0" smtClean="0">
                <a:latin typeface="Verdana" pitchFamily="34" charset="0"/>
              </a:rPr>
            </a:br>
            <a:r>
              <a:rPr lang="es-ES" sz="1400" dirty="0" smtClean="0">
                <a:latin typeface="Verdana" pitchFamily="34" charset="0"/>
              </a:rPr>
              <a:t>se </a:t>
            </a:r>
            <a:r>
              <a:rPr lang="es-ES" sz="1400" dirty="0">
                <a:latin typeface="Verdana" pitchFamily="34" charset="0"/>
              </a:rPr>
              <a:t>utilizó </a:t>
            </a:r>
            <a:r>
              <a:rPr lang="es-ES" sz="1400" dirty="0" smtClean="0">
                <a:latin typeface="Verdana" pitchFamily="34" charset="0"/>
              </a:rPr>
              <a:t>el </a:t>
            </a:r>
            <a:r>
              <a:rPr lang="es-ES" sz="1400" dirty="0" err="1" smtClean="0">
                <a:latin typeface="Verdana" pitchFamily="34" charset="0"/>
              </a:rPr>
              <a:t>ETM</a:t>
            </a:r>
            <a:r>
              <a:rPr lang="es-ES" sz="1400" dirty="0" smtClean="0">
                <a:latin typeface="Verdana" pitchFamily="34" charset="0"/>
              </a:rPr>
              <a:t>+ de Landsat </a:t>
            </a:r>
            <a:r>
              <a:rPr lang="es-ES" sz="1400" dirty="0" smtClean="0">
                <a:latin typeface="Verdana" pitchFamily="34" charset="0"/>
              </a:rPr>
              <a:t>7 </a:t>
            </a:r>
            <a:r>
              <a:rPr lang="es-ES" sz="1400" dirty="0" err="1" smtClean="0">
                <a:latin typeface="Verdana" pitchFamily="34" charset="0"/>
              </a:rPr>
              <a:t>ortorrectificado</a:t>
            </a:r>
            <a:r>
              <a:rPr lang="es-ES" sz="1400" dirty="0" smtClean="0">
                <a:latin typeface="Verdana" pitchFamily="34" charset="0"/>
              </a:rPr>
              <a:t> </a:t>
            </a:r>
            <a:r>
              <a:rPr lang="es-ES" sz="1400" dirty="0" smtClean="0">
                <a:latin typeface="Verdana" pitchFamily="34" charset="0"/>
              </a:rPr>
              <a:t>(ruta/fila: 184/058).</a:t>
            </a:r>
          </a:p>
          <a:p>
            <a:pPr marL="285750" indent="-285750">
              <a:lnSpc>
                <a:spcPts val="1800"/>
              </a:lnSpc>
              <a:buSzPct val="140000"/>
              <a:buFont typeface="Wingdings" panose="05000000000000000000" pitchFamily="2" charset="2"/>
              <a:buChar char="§"/>
            </a:pPr>
            <a:endParaRPr lang="es-ES" sz="1400" dirty="0" smtClean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SzPct val="140000"/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Verdana" pitchFamily="34" charset="0"/>
              </a:rPr>
              <a:t>Los procedimientos de procesamiento de imágenes incluyeron lo siguiente:</a:t>
            </a:r>
          </a:p>
          <a:p>
            <a:pPr lvl="1">
              <a:lnSpc>
                <a:spcPts val="1800"/>
              </a:lnSpc>
              <a:buSzPct val="115000"/>
              <a:buFont typeface="Arial" pitchFamily="34" charset="0"/>
              <a:buChar char="•"/>
            </a:pPr>
            <a:r>
              <a:rPr lang="es-ES" sz="1400" dirty="0" smtClean="0">
                <a:latin typeface="Verdana" pitchFamily="34" charset="0"/>
              </a:rPr>
              <a:t>  corrección atmosférica</a:t>
            </a:r>
          </a:p>
          <a:p>
            <a:pPr lvl="1">
              <a:lnSpc>
                <a:spcPts val="1800"/>
              </a:lnSpc>
              <a:buSzPct val="115000"/>
              <a:buFont typeface="Arial" pitchFamily="34" charset="0"/>
              <a:buChar char="•"/>
            </a:pPr>
            <a:r>
              <a:rPr lang="es-ES" sz="1400" dirty="0" smtClean="0">
                <a:latin typeface="Verdana" pitchFamily="34" charset="0"/>
              </a:rPr>
              <a:t>  análisis de mezcla espectral</a:t>
            </a:r>
          </a:p>
          <a:p>
            <a:pPr lvl="1">
              <a:lnSpc>
                <a:spcPts val="1800"/>
              </a:lnSpc>
              <a:buSzPct val="115000"/>
              <a:buFont typeface="Arial" pitchFamily="34" charset="0"/>
              <a:buChar char="•"/>
            </a:pPr>
            <a:r>
              <a:rPr lang="es-ES" sz="1400" dirty="0" smtClean="0">
                <a:latin typeface="Verdana" pitchFamily="34" charset="0"/>
              </a:rPr>
              <a:t>  cálculo del NDFI</a:t>
            </a:r>
          </a:p>
          <a:p>
            <a:pPr lvl="1">
              <a:lnSpc>
                <a:spcPts val="1800"/>
              </a:lnSpc>
              <a:buSzPct val="115000"/>
              <a:buFont typeface="Arial" pitchFamily="34" charset="0"/>
              <a:buChar char="•"/>
            </a:pPr>
            <a:r>
              <a:rPr lang="es-ES" sz="1400" dirty="0" smtClean="0">
                <a:latin typeface="Verdana" pitchFamily="34" charset="0"/>
              </a:rPr>
              <a:t>  clasificación de imágenes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200" dirty="0" smtClean="0">
                <a:solidFill>
                  <a:schemeClr val="accent4"/>
                </a:solidFill>
                <a:latin typeface="Verdana" pitchFamily="34" charset="0"/>
                <a:sym typeface="Wingdings" panose="05000000000000000000" pitchFamily="2" charset="2"/>
              </a:rPr>
              <a:t></a:t>
            </a:r>
            <a:r>
              <a:rPr lang="es-ES" sz="1200" dirty="0" smtClean="0"/>
              <a:t> </a:t>
            </a:r>
            <a:r>
              <a:rPr lang="es-ES" sz="1200" dirty="0" smtClean="0">
                <a:solidFill>
                  <a:schemeClr val="accent4"/>
                </a:solidFill>
                <a:latin typeface="Verdana" pitchFamily="34" charset="0"/>
              </a:rPr>
              <a:t>Para </a:t>
            </a:r>
            <a:r>
              <a:rPr lang="es-ES" sz="1200" dirty="0">
                <a:solidFill>
                  <a:schemeClr val="accent4"/>
                </a:solidFill>
                <a:latin typeface="Verdana" pitchFamily="34" charset="0"/>
              </a:rPr>
              <a:t>obtener más detalles sobre estos </a:t>
            </a:r>
            <a:r>
              <a:rPr lang="es-ES" sz="1200" dirty="0" smtClean="0">
                <a:solidFill>
                  <a:schemeClr val="accent4"/>
                </a:solidFill>
                <a:latin typeface="Verdana" pitchFamily="34" charset="0"/>
              </a:rPr>
              <a:t>métodos, consulte los materiales de la conferencia</a:t>
            </a:r>
          </a:p>
          <a:p>
            <a:pPr>
              <a:lnSpc>
                <a:spcPts val="1800"/>
              </a:lnSpc>
            </a:pPr>
            <a:endParaRPr lang="es-ES" sz="12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s-ES" sz="1200" dirty="0">
              <a:latin typeface="Verdana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29066" t="32424" r="27336" b="7193"/>
          <a:stretch>
            <a:fillRect/>
          </a:stretch>
        </p:blipFill>
        <p:spPr bwMode="auto">
          <a:xfrm>
            <a:off x="581309" y="1320990"/>
            <a:ext cx="4829175" cy="441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60818" t="61534" r="28123" b="18270"/>
          <a:stretch/>
        </p:blipFill>
        <p:spPr bwMode="auto">
          <a:xfrm>
            <a:off x="4069492" y="3411085"/>
            <a:ext cx="1806127" cy="217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1642" y="230189"/>
            <a:ext cx="8442796" cy="1128711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Detección de la degradación de los bosques con las imágenes del NDFI</a:t>
            </a:r>
            <a:endParaRPr lang="es-ES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8799" t="23538" r="3702" b="33541"/>
          <a:stretch/>
        </p:blipFill>
        <p:spPr bwMode="auto">
          <a:xfrm>
            <a:off x="247650" y="1803400"/>
            <a:ext cx="8705850" cy="3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0275" y="5677217"/>
            <a:ext cx="49794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+mj-lt"/>
              </a:rPr>
              <a:t>Fuente: </a:t>
            </a:r>
            <a:r>
              <a:rPr lang="es-ES" sz="1200" dirty="0" err="1" smtClean="0">
                <a:latin typeface="+mj-lt"/>
              </a:rPr>
              <a:t>Montellano</a:t>
            </a:r>
            <a:r>
              <a:rPr lang="es-ES" sz="1200" dirty="0" smtClean="0">
                <a:latin typeface="+mj-lt"/>
              </a:rPr>
              <a:t> y Armijo, 2011, gráficos 4a y 4b.</a:t>
            </a:r>
            <a:endParaRPr lang="es-ES" sz="1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5154506"/>
            <a:ext cx="1279517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Área de tala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434" y="5173388"/>
            <a:ext cx="4166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Daño en el dosel arbóreo en un área de tala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600" y="1503290"/>
            <a:ext cx="17203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Imagen del NDFI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9360" y="1526723"/>
            <a:ext cx="1859868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Bosque degradado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10143" y="178129"/>
            <a:ext cx="8442796" cy="778378"/>
          </a:xfrm>
        </p:spPr>
        <p:txBody>
          <a:bodyPr/>
          <a:lstStyle/>
          <a:p>
            <a:pPr eaLnBrk="1" hangingPunct="1">
              <a:defRPr/>
            </a:pPr>
            <a:r>
              <a:rPr lang="es-ES" sz="2500" dirty="0" smtClean="0"/>
              <a:t>Camerún: Ejemplo de degradación de los bosques</a:t>
            </a:r>
            <a:endParaRPr lang="es-ES" sz="25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09862" y="5455621"/>
            <a:ext cx="48824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+mj-lt"/>
              </a:rPr>
              <a:t>Fuente: </a:t>
            </a:r>
            <a:r>
              <a:rPr lang="es-ES" sz="1200" dirty="0" err="1" smtClean="0">
                <a:latin typeface="+mj-lt"/>
              </a:rPr>
              <a:t>Montellano</a:t>
            </a:r>
            <a:r>
              <a:rPr lang="es-ES" sz="1200" dirty="0" smtClean="0">
                <a:latin typeface="+mj-lt"/>
              </a:rPr>
              <a:t> y Armijo, 2011, gráficos 6c y 6d.</a:t>
            </a:r>
          </a:p>
          <a:p>
            <a:r>
              <a:rPr lang="es-ES" dirty="0" smtClean="0"/>
              <a:t> </a:t>
            </a:r>
            <a:endParaRPr lang="es-ES" sz="1200" dirty="0">
              <a:latin typeface="+mj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47" t="43887" r="22933" b="19724"/>
          <a:stretch/>
        </p:blipFill>
        <p:spPr bwMode="auto">
          <a:xfrm>
            <a:off x="400050" y="1304925"/>
            <a:ext cx="8058150" cy="33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3986" y="4680373"/>
            <a:ext cx="295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Lugares de descarga </a:t>
            </a:r>
            <a:b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</a:b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y depósito de troncos </a:t>
            </a:r>
            <a:b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</a:b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(en rojo) y daños en el dosel arbóreo (en blanco)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0321" y="4673855"/>
            <a:ext cx="31631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Capa auxiliar de SIG: carreteras </a:t>
            </a:r>
            <a:b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</a:br>
            <a:r>
              <a:rPr lang="es-ES" sz="1400" dirty="0" smtClean="0">
                <a:solidFill>
                  <a:schemeClr val="accent6"/>
                </a:solidFill>
                <a:latin typeface="Verdana" pitchFamily="34" charset="0"/>
              </a:rPr>
              <a:t>(en negro)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Area de Estudio_chonta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423" y="1286933"/>
            <a:ext cx="3273574" cy="5063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47719"/>
            <a:ext cx="9144000" cy="91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34" y="191601"/>
            <a:ext cx="8442796" cy="1065828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</a:pPr>
            <a:r>
              <a:rPr lang="es-ES" sz="2400" dirty="0" smtClean="0"/>
              <a:t>3. Bolivia: Seguimiento de la degradación forestal </a:t>
            </a:r>
            <a:br>
              <a:rPr lang="es-ES" sz="2400" dirty="0" smtClean="0"/>
            </a:br>
            <a:r>
              <a:rPr lang="es-ES" sz="2400" dirty="0" smtClean="0"/>
              <a:t>con una combinación de fracciones del AME y NDFI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988" y="5947719"/>
            <a:ext cx="2867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chemeClr val="accent6"/>
                </a:solidFill>
              </a:rPr>
              <a:t>Lugar del estudio en Bolivia,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accent6"/>
                </a:solidFill>
              </a:rPr>
              <a:t>en el distrito de Pando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00356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04800" y="1600529"/>
            <a:ext cx="4444999" cy="4992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ES" sz="1700" dirty="0" smtClean="0"/>
              <a:t>En Bolivia se mapeó la degradación de los bosques asociada con la tala selectiva y los incendios forestales utilizando una combinación de fracciones del análisis de mezcla espectral (AME) y NDFI.</a:t>
            </a:r>
          </a:p>
          <a:p>
            <a:pPr eaLnBrk="1" hangingPunct="1">
              <a:lnSpc>
                <a:spcPct val="100000"/>
              </a:lnSpc>
            </a:pPr>
            <a:r>
              <a:rPr lang="es-ES" sz="1700" dirty="0" smtClean="0"/>
              <a:t>Se utilizaron imágenes de Landsat de 2003 a 2009.</a:t>
            </a:r>
          </a:p>
          <a:p>
            <a:pPr eaLnBrk="1" hangingPunct="1">
              <a:lnSpc>
                <a:spcPct val="100000"/>
              </a:lnSpc>
            </a:pPr>
            <a:r>
              <a:rPr lang="es-ES" sz="1700" dirty="0" smtClean="0"/>
              <a:t>El lugar del estudio se encuentra </a:t>
            </a:r>
            <a:br>
              <a:rPr lang="es-ES" sz="1700" dirty="0" smtClean="0"/>
            </a:br>
            <a:r>
              <a:rPr lang="es-ES" sz="1700" dirty="0" smtClean="0"/>
              <a:t>en la concesión forestal de Mabet, ubicada en el distrito de Pando, </a:t>
            </a:r>
            <a:br>
              <a:rPr lang="es-ES" sz="1700" dirty="0" smtClean="0"/>
            </a:br>
            <a:r>
              <a:rPr lang="es-ES" sz="1700" dirty="0" smtClean="0"/>
              <a:t>que cubre casi 50 hectáreas.</a:t>
            </a:r>
          </a:p>
          <a:p>
            <a:pPr eaLnBrk="1" hangingPunct="1">
              <a:lnSpc>
                <a:spcPct val="100000"/>
              </a:lnSpc>
            </a:pPr>
            <a:r>
              <a:rPr lang="es-ES" sz="1700" dirty="0" smtClean="0"/>
              <a:t>El protocolo de procesamiento de las imágenes siguió la metodología propuesta por Souza y otros (2013).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18266</TotalTime>
  <Words>1223</Words>
  <Application>Microsoft Office PowerPoint</Application>
  <PresentationFormat>Presentación en pantalla (4:3)</PresentationFormat>
  <Paragraphs>146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Wageningen UR</vt:lpstr>
      <vt:lpstr>Módulo 2.2: Seguimiento de los datos de actividad en bosques que continúan siendo bosques (incluida la degradación forestal)</vt:lpstr>
      <vt:lpstr>Introducción a ejemplos de países</vt:lpstr>
      <vt:lpstr>1. Perú: Seguimiento de la degradación forestal con CLASlite</vt:lpstr>
      <vt:lpstr>Resultados de la degradación de los bosques con CLASlite</vt:lpstr>
      <vt:lpstr>2. Camerún: Seguimiento de la degradación forestal con NDFI</vt:lpstr>
      <vt:lpstr>Lugar de prueba de la degradación  de los bosques</vt:lpstr>
      <vt:lpstr>Detección de la degradación de los bosques con las imágenes del NDFI</vt:lpstr>
      <vt:lpstr>Camerún: Ejemplo de degradación de los bosques</vt:lpstr>
      <vt:lpstr>3. Bolivia: Seguimiento de la degradación forestal  con una combinación de fracciones del AME y NDFI</vt:lpstr>
      <vt:lpstr>Fracciones del AME</vt:lpstr>
      <vt:lpstr>Enfoque híbrido para estimar el daño en el dosel arbóreo</vt:lpstr>
      <vt:lpstr>Análisis temporal de las imágenes del NDFI</vt:lpstr>
      <vt:lpstr>Conclusiones</vt:lpstr>
      <vt:lpstr>Módulos de consulta recomendados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admin</cp:lastModifiedBy>
  <cp:revision>1018</cp:revision>
  <dcterms:created xsi:type="dcterms:W3CDTF">2011-09-29T08:30:03Z</dcterms:created>
  <dcterms:modified xsi:type="dcterms:W3CDTF">2015-07-02T00:45:48Z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